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sldIdLst>
    <p:sldId id="256" r:id="rId2"/>
    <p:sldId id="282" r:id="rId3"/>
    <p:sldId id="283" r:id="rId4"/>
    <p:sldId id="263" r:id="rId5"/>
    <p:sldId id="272" r:id="rId6"/>
    <p:sldId id="284" r:id="rId7"/>
    <p:sldId id="281" r:id="rId8"/>
    <p:sldId id="271" r:id="rId9"/>
    <p:sldId id="276" r:id="rId10"/>
    <p:sldId id="277" r:id="rId11"/>
    <p:sldId id="279" r:id="rId12"/>
    <p:sldId id="278" r:id="rId13"/>
    <p:sldId id="280" r:id="rId14"/>
    <p:sldId id="273" r:id="rId15"/>
  </p:sldIdLst>
  <p:sldSz cx="9144000" cy="6858000" type="screen4x3"/>
  <p:notesSz cx="6858000" cy="9144000"/>
  <p:defaultTextStyle>
    <a:defPPr>
      <a:defRPr lang="et-EE"/>
    </a:defPPr>
    <a:lvl1pPr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5pPr>
    <a:lvl6pPr marL="2286000" algn="l" defTabSz="914400" rtl="0" eaLnBrk="1" latinLnBrk="0" hangingPunct="1">
      <a:defRPr sz="2400" kern="1200">
        <a:solidFill>
          <a:schemeClr val="tx1"/>
        </a:solidFill>
        <a:latin typeface="Arial" charset="0"/>
        <a:ea typeface="ヒラギノ角ゴ Pro W3" pitchFamily="1" charset="-128"/>
        <a:cs typeface="+mn-cs"/>
      </a:defRPr>
    </a:lvl6pPr>
    <a:lvl7pPr marL="2743200" algn="l" defTabSz="914400" rtl="0" eaLnBrk="1" latinLnBrk="0" hangingPunct="1">
      <a:defRPr sz="2400" kern="1200">
        <a:solidFill>
          <a:schemeClr val="tx1"/>
        </a:solidFill>
        <a:latin typeface="Arial" charset="0"/>
        <a:ea typeface="ヒラギノ角ゴ Pro W3" pitchFamily="1" charset="-128"/>
        <a:cs typeface="+mn-cs"/>
      </a:defRPr>
    </a:lvl7pPr>
    <a:lvl8pPr marL="3200400" algn="l" defTabSz="914400" rtl="0" eaLnBrk="1" latinLnBrk="0" hangingPunct="1">
      <a:defRPr sz="2400" kern="1200">
        <a:solidFill>
          <a:schemeClr val="tx1"/>
        </a:solidFill>
        <a:latin typeface="Arial" charset="0"/>
        <a:ea typeface="ヒラギノ角ゴ Pro W3" pitchFamily="1" charset="-128"/>
        <a:cs typeface="+mn-cs"/>
      </a:defRPr>
    </a:lvl8pPr>
    <a:lvl9pPr marL="3657600" algn="l" defTabSz="914400" rtl="0" eaLnBrk="1" latinLnBrk="0" hangingPunct="1">
      <a:defRPr sz="2400" kern="1200">
        <a:solidFill>
          <a:schemeClr val="tx1"/>
        </a:solidFill>
        <a:latin typeface="Arial" charset="0"/>
        <a:ea typeface="ヒラギノ角ゴ Pro W3"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49" d="100"/>
          <a:sy n="49" d="100"/>
        </p:scale>
        <p:origin x="-936"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685800" y="2130425"/>
            <a:ext cx="7772400" cy="1470025"/>
          </a:xfrm>
        </p:spPr>
        <p:txBody>
          <a:bodyPr/>
          <a:lstStyle/>
          <a:p>
            <a:r>
              <a:rPr lang="et-EE" smtClean="0"/>
              <a:t>Klõpsake tiitlilaadi muutmiseks</a:t>
            </a:r>
            <a:endParaRPr lang="et-EE"/>
          </a:p>
        </p:txBody>
      </p:sp>
      <p:sp>
        <p:nvSpPr>
          <p:cNvPr id="3" name="Alapealkiri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t-EE" smtClean="0"/>
              <a:t>Klõpsake juhtslaidi alamtiitli laadi redigeerimiseks</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t-EE"/>
          </a:p>
        </p:txBody>
      </p:sp>
      <p:sp>
        <p:nvSpPr>
          <p:cNvPr id="5" name="Rectangle 5"/>
          <p:cNvSpPr>
            <a:spLocks noGrp="1" noChangeArrowheads="1"/>
          </p:cNvSpPr>
          <p:nvPr>
            <p:ph type="ftr" sz="quarter" idx="11"/>
          </p:nvPr>
        </p:nvSpPr>
        <p:spPr>
          <a:ln/>
        </p:spPr>
        <p:txBody>
          <a:bodyPr/>
          <a:lstStyle>
            <a:lvl1pPr>
              <a:defRPr/>
            </a:lvl1pPr>
          </a:lstStyle>
          <a:p>
            <a:pPr>
              <a:defRPr/>
            </a:pPr>
            <a:endParaRPr lang="et-EE"/>
          </a:p>
        </p:txBody>
      </p:sp>
      <p:sp>
        <p:nvSpPr>
          <p:cNvPr id="6" name="Rectangle 6"/>
          <p:cNvSpPr>
            <a:spLocks noGrp="1" noChangeArrowheads="1"/>
          </p:cNvSpPr>
          <p:nvPr>
            <p:ph type="sldNum" sz="quarter" idx="12"/>
          </p:nvPr>
        </p:nvSpPr>
        <p:spPr>
          <a:ln/>
        </p:spPr>
        <p:txBody>
          <a:bodyPr/>
          <a:lstStyle>
            <a:lvl1pPr>
              <a:defRPr/>
            </a:lvl1pPr>
          </a:lstStyle>
          <a:p>
            <a:pPr>
              <a:defRPr/>
            </a:pPr>
            <a:fld id="{5E6471B1-22EE-4232-ADAC-CD68518D4B9B}" type="slidenum">
              <a:rPr lang="et-EE"/>
              <a:pPr>
                <a:defRPr/>
              </a:pPr>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t-EE"/>
          </a:p>
        </p:txBody>
      </p:sp>
      <p:sp>
        <p:nvSpPr>
          <p:cNvPr id="3" name="Vertikaalteksti kohatäide 2"/>
          <p:cNvSpPr>
            <a:spLocks noGrp="1"/>
          </p:cNvSpPr>
          <p:nvPr>
            <p:ph type="body" orient="vert" idx="1"/>
          </p:nvPr>
        </p:nvSpPr>
        <p:spPr/>
        <p:txBody>
          <a:bodyPr vert="eaVert"/>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t-EE"/>
          </a:p>
        </p:txBody>
      </p:sp>
      <p:sp>
        <p:nvSpPr>
          <p:cNvPr id="5" name="Rectangle 5"/>
          <p:cNvSpPr>
            <a:spLocks noGrp="1" noChangeArrowheads="1"/>
          </p:cNvSpPr>
          <p:nvPr>
            <p:ph type="ftr" sz="quarter" idx="11"/>
          </p:nvPr>
        </p:nvSpPr>
        <p:spPr>
          <a:ln/>
        </p:spPr>
        <p:txBody>
          <a:bodyPr/>
          <a:lstStyle>
            <a:lvl1pPr>
              <a:defRPr/>
            </a:lvl1pPr>
          </a:lstStyle>
          <a:p>
            <a:pPr>
              <a:defRPr/>
            </a:pPr>
            <a:endParaRPr lang="et-EE"/>
          </a:p>
        </p:txBody>
      </p:sp>
      <p:sp>
        <p:nvSpPr>
          <p:cNvPr id="6" name="Rectangle 6"/>
          <p:cNvSpPr>
            <a:spLocks noGrp="1" noChangeArrowheads="1"/>
          </p:cNvSpPr>
          <p:nvPr>
            <p:ph type="sldNum" sz="quarter" idx="12"/>
          </p:nvPr>
        </p:nvSpPr>
        <p:spPr>
          <a:ln/>
        </p:spPr>
        <p:txBody>
          <a:bodyPr/>
          <a:lstStyle>
            <a:lvl1pPr>
              <a:defRPr/>
            </a:lvl1pPr>
          </a:lstStyle>
          <a:p>
            <a:pPr>
              <a:defRPr/>
            </a:pPr>
            <a:fld id="{83EC1E08-A9A4-4A53-ADF3-6F0AF92C9D5B}" type="slidenum">
              <a:rPr lang="et-EE"/>
              <a:pPr>
                <a:defRPr/>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515100" y="609600"/>
            <a:ext cx="1943100" cy="5486400"/>
          </a:xfrm>
        </p:spPr>
        <p:txBody>
          <a:bodyPr vert="eaVert"/>
          <a:lstStyle/>
          <a:p>
            <a:r>
              <a:rPr lang="et-EE" smtClean="0"/>
              <a:t>Klõpsake tiitlilaadi muutmiseks</a:t>
            </a:r>
            <a:endParaRPr lang="et-EE"/>
          </a:p>
        </p:txBody>
      </p:sp>
      <p:sp>
        <p:nvSpPr>
          <p:cNvPr id="3" name="Vertikaalteksti kohatäide 2"/>
          <p:cNvSpPr>
            <a:spLocks noGrp="1"/>
          </p:cNvSpPr>
          <p:nvPr>
            <p:ph type="body" orient="vert" idx="1"/>
          </p:nvPr>
        </p:nvSpPr>
        <p:spPr>
          <a:xfrm>
            <a:off x="685800" y="609600"/>
            <a:ext cx="5676900" cy="5486400"/>
          </a:xfrm>
        </p:spPr>
        <p:txBody>
          <a:bodyPr vert="eaVert"/>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t-EE"/>
          </a:p>
        </p:txBody>
      </p:sp>
      <p:sp>
        <p:nvSpPr>
          <p:cNvPr id="5" name="Rectangle 5"/>
          <p:cNvSpPr>
            <a:spLocks noGrp="1" noChangeArrowheads="1"/>
          </p:cNvSpPr>
          <p:nvPr>
            <p:ph type="ftr" sz="quarter" idx="11"/>
          </p:nvPr>
        </p:nvSpPr>
        <p:spPr>
          <a:ln/>
        </p:spPr>
        <p:txBody>
          <a:bodyPr/>
          <a:lstStyle>
            <a:lvl1pPr>
              <a:defRPr/>
            </a:lvl1pPr>
          </a:lstStyle>
          <a:p>
            <a:pPr>
              <a:defRPr/>
            </a:pPr>
            <a:endParaRPr lang="et-EE"/>
          </a:p>
        </p:txBody>
      </p:sp>
      <p:sp>
        <p:nvSpPr>
          <p:cNvPr id="6" name="Rectangle 6"/>
          <p:cNvSpPr>
            <a:spLocks noGrp="1" noChangeArrowheads="1"/>
          </p:cNvSpPr>
          <p:nvPr>
            <p:ph type="sldNum" sz="quarter" idx="12"/>
          </p:nvPr>
        </p:nvSpPr>
        <p:spPr>
          <a:ln/>
        </p:spPr>
        <p:txBody>
          <a:bodyPr/>
          <a:lstStyle>
            <a:lvl1pPr>
              <a:defRPr/>
            </a:lvl1pPr>
          </a:lstStyle>
          <a:p>
            <a:pPr>
              <a:defRPr/>
            </a:pPr>
            <a:fld id="{FA1BB292-1C1E-494A-A0BE-2B70C47D680C}" type="slidenum">
              <a:rPr lang="et-EE"/>
              <a:pPr>
                <a:defRPr/>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t-EE"/>
          </a:p>
        </p:txBody>
      </p:sp>
      <p:sp>
        <p:nvSpPr>
          <p:cNvPr id="3" name="Sisu kohatäide 2"/>
          <p:cNvSpPr>
            <a:spLocks noGrp="1"/>
          </p:cNvSpPr>
          <p:nvPr>
            <p:ph idx="1"/>
          </p:nvPr>
        </p:nvSpPr>
        <p:spPr/>
        <p:txBody>
          <a:body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t-EE"/>
          </a:p>
        </p:txBody>
      </p:sp>
      <p:sp>
        <p:nvSpPr>
          <p:cNvPr id="5" name="Rectangle 5"/>
          <p:cNvSpPr>
            <a:spLocks noGrp="1" noChangeArrowheads="1"/>
          </p:cNvSpPr>
          <p:nvPr>
            <p:ph type="ftr" sz="quarter" idx="11"/>
          </p:nvPr>
        </p:nvSpPr>
        <p:spPr>
          <a:ln/>
        </p:spPr>
        <p:txBody>
          <a:bodyPr/>
          <a:lstStyle>
            <a:lvl1pPr>
              <a:defRPr/>
            </a:lvl1pPr>
          </a:lstStyle>
          <a:p>
            <a:pPr>
              <a:defRPr/>
            </a:pPr>
            <a:endParaRPr lang="et-EE"/>
          </a:p>
        </p:txBody>
      </p:sp>
      <p:sp>
        <p:nvSpPr>
          <p:cNvPr id="6" name="Rectangle 6"/>
          <p:cNvSpPr>
            <a:spLocks noGrp="1" noChangeArrowheads="1"/>
          </p:cNvSpPr>
          <p:nvPr>
            <p:ph type="sldNum" sz="quarter" idx="12"/>
          </p:nvPr>
        </p:nvSpPr>
        <p:spPr>
          <a:ln/>
        </p:spPr>
        <p:txBody>
          <a:bodyPr/>
          <a:lstStyle>
            <a:lvl1pPr>
              <a:defRPr/>
            </a:lvl1pPr>
          </a:lstStyle>
          <a:p>
            <a:pPr>
              <a:defRPr/>
            </a:pPr>
            <a:fld id="{25633F09-3A29-4C98-A65B-F898D5159E25}" type="slidenum">
              <a:rPr lang="et-EE"/>
              <a:pPr>
                <a:defRPr/>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smtClean="0"/>
              <a:t>Klõpsake tiitlilaadi muutmiseks</a:t>
            </a:r>
            <a:endParaRPr lang="et-EE"/>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t-EE" smtClean="0"/>
              <a:t>Klõpsake juhtslaidi teksti laadide redigeerimiseks</a:t>
            </a:r>
          </a:p>
        </p:txBody>
      </p:sp>
      <p:sp>
        <p:nvSpPr>
          <p:cNvPr id="4" name="Rectangle 4"/>
          <p:cNvSpPr>
            <a:spLocks noGrp="1" noChangeArrowheads="1"/>
          </p:cNvSpPr>
          <p:nvPr>
            <p:ph type="dt" sz="half" idx="10"/>
          </p:nvPr>
        </p:nvSpPr>
        <p:spPr>
          <a:ln/>
        </p:spPr>
        <p:txBody>
          <a:bodyPr/>
          <a:lstStyle>
            <a:lvl1pPr>
              <a:defRPr/>
            </a:lvl1pPr>
          </a:lstStyle>
          <a:p>
            <a:pPr>
              <a:defRPr/>
            </a:pPr>
            <a:endParaRPr lang="et-EE"/>
          </a:p>
        </p:txBody>
      </p:sp>
      <p:sp>
        <p:nvSpPr>
          <p:cNvPr id="5" name="Rectangle 5"/>
          <p:cNvSpPr>
            <a:spLocks noGrp="1" noChangeArrowheads="1"/>
          </p:cNvSpPr>
          <p:nvPr>
            <p:ph type="ftr" sz="quarter" idx="11"/>
          </p:nvPr>
        </p:nvSpPr>
        <p:spPr>
          <a:ln/>
        </p:spPr>
        <p:txBody>
          <a:bodyPr/>
          <a:lstStyle>
            <a:lvl1pPr>
              <a:defRPr/>
            </a:lvl1pPr>
          </a:lstStyle>
          <a:p>
            <a:pPr>
              <a:defRPr/>
            </a:pPr>
            <a:endParaRPr lang="et-EE"/>
          </a:p>
        </p:txBody>
      </p:sp>
      <p:sp>
        <p:nvSpPr>
          <p:cNvPr id="6" name="Rectangle 6"/>
          <p:cNvSpPr>
            <a:spLocks noGrp="1" noChangeArrowheads="1"/>
          </p:cNvSpPr>
          <p:nvPr>
            <p:ph type="sldNum" sz="quarter" idx="12"/>
          </p:nvPr>
        </p:nvSpPr>
        <p:spPr>
          <a:ln/>
        </p:spPr>
        <p:txBody>
          <a:bodyPr/>
          <a:lstStyle>
            <a:lvl1pPr>
              <a:defRPr/>
            </a:lvl1pPr>
          </a:lstStyle>
          <a:p>
            <a:pPr>
              <a:defRPr/>
            </a:pPr>
            <a:fld id="{351A4344-7715-4C07-9DF8-FE70035D3CCA}" type="slidenum">
              <a:rPr lang="et-EE"/>
              <a:pPr>
                <a:defRPr/>
              </a:pPr>
              <a:t>‹#›</a:t>
            </a:fld>
            <a:endParaRPr 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t-EE"/>
          </a:p>
        </p:txBody>
      </p:sp>
      <p:sp>
        <p:nvSpPr>
          <p:cNvPr id="3" name="Sisu kohatäide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Rectangle 4"/>
          <p:cNvSpPr>
            <a:spLocks noGrp="1" noChangeArrowheads="1"/>
          </p:cNvSpPr>
          <p:nvPr>
            <p:ph type="dt" sz="half" idx="10"/>
          </p:nvPr>
        </p:nvSpPr>
        <p:spPr>
          <a:ln/>
        </p:spPr>
        <p:txBody>
          <a:bodyPr/>
          <a:lstStyle>
            <a:lvl1pPr>
              <a:defRPr/>
            </a:lvl1pPr>
          </a:lstStyle>
          <a:p>
            <a:pPr>
              <a:defRPr/>
            </a:pPr>
            <a:endParaRPr lang="et-EE"/>
          </a:p>
        </p:txBody>
      </p:sp>
      <p:sp>
        <p:nvSpPr>
          <p:cNvPr id="6" name="Rectangle 5"/>
          <p:cNvSpPr>
            <a:spLocks noGrp="1" noChangeArrowheads="1"/>
          </p:cNvSpPr>
          <p:nvPr>
            <p:ph type="ftr" sz="quarter" idx="11"/>
          </p:nvPr>
        </p:nvSpPr>
        <p:spPr>
          <a:ln/>
        </p:spPr>
        <p:txBody>
          <a:bodyPr/>
          <a:lstStyle>
            <a:lvl1pPr>
              <a:defRPr/>
            </a:lvl1pPr>
          </a:lstStyle>
          <a:p>
            <a:pPr>
              <a:defRPr/>
            </a:pPr>
            <a:endParaRPr lang="et-EE"/>
          </a:p>
        </p:txBody>
      </p:sp>
      <p:sp>
        <p:nvSpPr>
          <p:cNvPr id="7" name="Rectangle 6"/>
          <p:cNvSpPr>
            <a:spLocks noGrp="1" noChangeArrowheads="1"/>
          </p:cNvSpPr>
          <p:nvPr>
            <p:ph type="sldNum" sz="quarter" idx="12"/>
          </p:nvPr>
        </p:nvSpPr>
        <p:spPr>
          <a:ln/>
        </p:spPr>
        <p:txBody>
          <a:bodyPr/>
          <a:lstStyle>
            <a:lvl1pPr>
              <a:defRPr/>
            </a:lvl1pPr>
          </a:lstStyle>
          <a:p>
            <a:pPr>
              <a:defRPr/>
            </a:pPr>
            <a:fld id="{E364BAE3-25BF-47A0-BBE1-D554B792883E}" type="slidenum">
              <a:rPr lang="et-EE"/>
              <a:pPr>
                <a:defRPr/>
              </a:pPr>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1143000"/>
          </a:xfrm>
        </p:spPr>
        <p:txBody>
          <a:bodyPr/>
          <a:lstStyle>
            <a:lvl1pPr>
              <a:defRPr/>
            </a:lvl1pPr>
          </a:lstStyle>
          <a:p>
            <a:r>
              <a:rPr lang="et-EE" smtClean="0"/>
              <a:t>Klõpsake tiitlilaadi muutmiseks</a:t>
            </a:r>
            <a:endParaRPr lang="et-EE"/>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Klõpsake juhtslaidi teksti laadide redigeerimiseks</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Klõpsake juhtslaidi teksti laadide redigeerimiseks</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Rectangle 4"/>
          <p:cNvSpPr>
            <a:spLocks noGrp="1" noChangeArrowheads="1"/>
          </p:cNvSpPr>
          <p:nvPr>
            <p:ph type="dt" sz="half" idx="10"/>
          </p:nvPr>
        </p:nvSpPr>
        <p:spPr>
          <a:ln/>
        </p:spPr>
        <p:txBody>
          <a:bodyPr/>
          <a:lstStyle>
            <a:lvl1pPr>
              <a:defRPr/>
            </a:lvl1pPr>
          </a:lstStyle>
          <a:p>
            <a:pPr>
              <a:defRPr/>
            </a:pPr>
            <a:endParaRPr lang="et-EE"/>
          </a:p>
        </p:txBody>
      </p:sp>
      <p:sp>
        <p:nvSpPr>
          <p:cNvPr id="8" name="Rectangle 5"/>
          <p:cNvSpPr>
            <a:spLocks noGrp="1" noChangeArrowheads="1"/>
          </p:cNvSpPr>
          <p:nvPr>
            <p:ph type="ftr" sz="quarter" idx="11"/>
          </p:nvPr>
        </p:nvSpPr>
        <p:spPr>
          <a:ln/>
        </p:spPr>
        <p:txBody>
          <a:bodyPr/>
          <a:lstStyle>
            <a:lvl1pPr>
              <a:defRPr/>
            </a:lvl1pPr>
          </a:lstStyle>
          <a:p>
            <a:pPr>
              <a:defRPr/>
            </a:pPr>
            <a:endParaRPr lang="et-EE"/>
          </a:p>
        </p:txBody>
      </p:sp>
      <p:sp>
        <p:nvSpPr>
          <p:cNvPr id="9" name="Rectangle 6"/>
          <p:cNvSpPr>
            <a:spLocks noGrp="1" noChangeArrowheads="1"/>
          </p:cNvSpPr>
          <p:nvPr>
            <p:ph type="sldNum" sz="quarter" idx="12"/>
          </p:nvPr>
        </p:nvSpPr>
        <p:spPr>
          <a:ln/>
        </p:spPr>
        <p:txBody>
          <a:bodyPr/>
          <a:lstStyle>
            <a:lvl1pPr>
              <a:defRPr/>
            </a:lvl1pPr>
          </a:lstStyle>
          <a:p>
            <a:pPr>
              <a:defRPr/>
            </a:pPr>
            <a:fld id="{E7255F0A-1887-4A76-BE94-25839D70D153}" type="slidenum">
              <a:rPr lang="et-EE"/>
              <a:pPr>
                <a:defRPr/>
              </a:pPr>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tiitel">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t-EE"/>
          </a:p>
        </p:txBody>
      </p:sp>
      <p:sp>
        <p:nvSpPr>
          <p:cNvPr id="3" name="Rectangle 4"/>
          <p:cNvSpPr>
            <a:spLocks noGrp="1" noChangeArrowheads="1"/>
          </p:cNvSpPr>
          <p:nvPr>
            <p:ph type="dt" sz="half" idx="10"/>
          </p:nvPr>
        </p:nvSpPr>
        <p:spPr>
          <a:ln/>
        </p:spPr>
        <p:txBody>
          <a:bodyPr/>
          <a:lstStyle>
            <a:lvl1pPr>
              <a:defRPr/>
            </a:lvl1pPr>
          </a:lstStyle>
          <a:p>
            <a:pPr>
              <a:defRPr/>
            </a:pPr>
            <a:endParaRPr lang="et-EE"/>
          </a:p>
        </p:txBody>
      </p:sp>
      <p:sp>
        <p:nvSpPr>
          <p:cNvPr id="4" name="Rectangle 5"/>
          <p:cNvSpPr>
            <a:spLocks noGrp="1" noChangeArrowheads="1"/>
          </p:cNvSpPr>
          <p:nvPr>
            <p:ph type="ftr" sz="quarter" idx="11"/>
          </p:nvPr>
        </p:nvSpPr>
        <p:spPr>
          <a:ln/>
        </p:spPr>
        <p:txBody>
          <a:bodyPr/>
          <a:lstStyle>
            <a:lvl1pPr>
              <a:defRPr/>
            </a:lvl1pPr>
          </a:lstStyle>
          <a:p>
            <a:pPr>
              <a:defRPr/>
            </a:pPr>
            <a:endParaRPr lang="et-EE"/>
          </a:p>
        </p:txBody>
      </p:sp>
      <p:sp>
        <p:nvSpPr>
          <p:cNvPr id="5" name="Rectangle 6"/>
          <p:cNvSpPr>
            <a:spLocks noGrp="1" noChangeArrowheads="1"/>
          </p:cNvSpPr>
          <p:nvPr>
            <p:ph type="sldNum" sz="quarter" idx="12"/>
          </p:nvPr>
        </p:nvSpPr>
        <p:spPr>
          <a:ln/>
        </p:spPr>
        <p:txBody>
          <a:bodyPr/>
          <a:lstStyle>
            <a:lvl1pPr>
              <a:defRPr/>
            </a:lvl1pPr>
          </a:lstStyle>
          <a:p>
            <a:pPr>
              <a:defRPr/>
            </a:pPr>
            <a:fld id="{42721A5B-C820-4A90-92CC-EF06C317C314}" type="slidenum">
              <a:rPr lang="et-EE"/>
              <a:pPr>
                <a:defRPr/>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t-EE"/>
          </a:p>
        </p:txBody>
      </p:sp>
      <p:sp>
        <p:nvSpPr>
          <p:cNvPr id="3" name="Rectangle 5"/>
          <p:cNvSpPr>
            <a:spLocks noGrp="1" noChangeArrowheads="1"/>
          </p:cNvSpPr>
          <p:nvPr>
            <p:ph type="ftr" sz="quarter" idx="11"/>
          </p:nvPr>
        </p:nvSpPr>
        <p:spPr>
          <a:ln/>
        </p:spPr>
        <p:txBody>
          <a:bodyPr/>
          <a:lstStyle>
            <a:lvl1pPr>
              <a:defRPr/>
            </a:lvl1pPr>
          </a:lstStyle>
          <a:p>
            <a:pPr>
              <a:defRPr/>
            </a:pPr>
            <a:endParaRPr lang="et-EE"/>
          </a:p>
        </p:txBody>
      </p:sp>
      <p:sp>
        <p:nvSpPr>
          <p:cNvPr id="4" name="Rectangle 6"/>
          <p:cNvSpPr>
            <a:spLocks noGrp="1" noChangeArrowheads="1"/>
          </p:cNvSpPr>
          <p:nvPr>
            <p:ph type="sldNum" sz="quarter" idx="12"/>
          </p:nvPr>
        </p:nvSpPr>
        <p:spPr>
          <a:ln/>
        </p:spPr>
        <p:txBody>
          <a:bodyPr/>
          <a:lstStyle>
            <a:lvl1pPr>
              <a:defRPr/>
            </a:lvl1pPr>
          </a:lstStyle>
          <a:p>
            <a:pPr>
              <a:defRPr/>
            </a:pPr>
            <a:fld id="{DF399695-39CF-471F-842E-80F256FD1FC5}" type="slidenum">
              <a:rPr lang="et-EE"/>
              <a:pPr>
                <a:defRPr/>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smtClean="0"/>
              <a:t>Klõpsake tiitlilaadi muutmiseks</a:t>
            </a:r>
            <a:endParaRPr lang="et-EE"/>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Klõpsake juhtslaidi teksti laadide redigeerimiseks</a:t>
            </a:r>
          </a:p>
        </p:txBody>
      </p:sp>
      <p:sp>
        <p:nvSpPr>
          <p:cNvPr id="5" name="Rectangle 4"/>
          <p:cNvSpPr>
            <a:spLocks noGrp="1" noChangeArrowheads="1"/>
          </p:cNvSpPr>
          <p:nvPr>
            <p:ph type="dt" sz="half" idx="10"/>
          </p:nvPr>
        </p:nvSpPr>
        <p:spPr>
          <a:ln/>
        </p:spPr>
        <p:txBody>
          <a:bodyPr/>
          <a:lstStyle>
            <a:lvl1pPr>
              <a:defRPr/>
            </a:lvl1pPr>
          </a:lstStyle>
          <a:p>
            <a:pPr>
              <a:defRPr/>
            </a:pPr>
            <a:endParaRPr lang="et-EE"/>
          </a:p>
        </p:txBody>
      </p:sp>
      <p:sp>
        <p:nvSpPr>
          <p:cNvPr id="6" name="Rectangle 5"/>
          <p:cNvSpPr>
            <a:spLocks noGrp="1" noChangeArrowheads="1"/>
          </p:cNvSpPr>
          <p:nvPr>
            <p:ph type="ftr" sz="quarter" idx="11"/>
          </p:nvPr>
        </p:nvSpPr>
        <p:spPr>
          <a:ln/>
        </p:spPr>
        <p:txBody>
          <a:bodyPr/>
          <a:lstStyle>
            <a:lvl1pPr>
              <a:defRPr/>
            </a:lvl1pPr>
          </a:lstStyle>
          <a:p>
            <a:pPr>
              <a:defRPr/>
            </a:pPr>
            <a:endParaRPr lang="et-EE"/>
          </a:p>
        </p:txBody>
      </p:sp>
      <p:sp>
        <p:nvSpPr>
          <p:cNvPr id="7" name="Rectangle 6"/>
          <p:cNvSpPr>
            <a:spLocks noGrp="1" noChangeArrowheads="1"/>
          </p:cNvSpPr>
          <p:nvPr>
            <p:ph type="sldNum" sz="quarter" idx="12"/>
          </p:nvPr>
        </p:nvSpPr>
        <p:spPr>
          <a:ln/>
        </p:spPr>
        <p:txBody>
          <a:bodyPr/>
          <a:lstStyle>
            <a:lvl1pPr>
              <a:defRPr/>
            </a:lvl1pPr>
          </a:lstStyle>
          <a:p>
            <a:pPr>
              <a:defRPr/>
            </a:pPr>
            <a:fld id="{1C7D7EC2-8A11-4A5F-8F11-AE46DD618689}" type="slidenum">
              <a:rPr lang="et-EE"/>
              <a:pPr>
                <a:defRPr/>
              </a:pPr>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smtClean="0"/>
              <a:t>Klõpsake tiitlilaadi muutmiseks</a:t>
            </a:r>
            <a:endParaRPr lang="et-EE"/>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t-EE" noProof="0" smtClean="0"/>
              <a:t>Pildi lisamiseks klõpsake ikooni</a:t>
            </a:r>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Klõpsake juhtslaidi teksti laadide redigeerimiseks</a:t>
            </a:r>
          </a:p>
        </p:txBody>
      </p:sp>
      <p:sp>
        <p:nvSpPr>
          <p:cNvPr id="5" name="Rectangle 4"/>
          <p:cNvSpPr>
            <a:spLocks noGrp="1" noChangeArrowheads="1"/>
          </p:cNvSpPr>
          <p:nvPr>
            <p:ph type="dt" sz="half" idx="10"/>
          </p:nvPr>
        </p:nvSpPr>
        <p:spPr>
          <a:ln/>
        </p:spPr>
        <p:txBody>
          <a:bodyPr/>
          <a:lstStyle>
            <a:lvl1pPr>
              <a:defRPr/>
            </a:lvl1pPr>
          </a:lstStyle>
          <a:p>
            <a:pPr>
              <a:defRPr/>
            </a:pPr>
            <a:endParaRPr lang="et-EE"/>
          </a:p>
        </p:txBody>
      </p:sp>
      <p:sp>
        <p:nvSpPr>
          <p:cNvPr id="6" name="Rectangle 5"/>
          <p:cNvSpPr>
            <a:spLocks noGrp="1" noChangeArrowheads="1"/>
          </p:cNvSpPr>
          <p:nvPr>
            <p:ph type="ftr" sz="quarter" idx="11"/>
          </p:nvPr>
        </p:nvSpPr>
        <p:spPr>
          <a:ln/>
        </p:spPr>
        <p:txBody>
          <a:bodyPr/>
          <a:lstStyle>
            <a:lvl1pPr>
              <a:defRPr/>
            </a:lvl1pPr>
          </a:lstStyle>
          <a:p>
            <a:pPr>
              <a:defRPr/>
            </a:pPr>
            <a:endParaRPr lang="et-EE"/>
          </a:p>
        </p:txBody>
      </p:sp>
      <p:sp>
        <p:nvSpPr>
          <p:cNvPr id="7" name="Rectangle 6"/>
          <p:cNvSpPr>
            <a:spLocks noGrp="1" noChangeArrowheads="1"/>
          </p:cNvSpPr>
          <p:nvPr>
            <p:ph type="sldNum" sz="quarter" idx="12"/>
          </p:nvPr>
        </p:nvSpPr>
        <p:spPr>
          <a:ln/>
        </p:spPr>
        <p:txBody>
          <a:bodyPr/>
          <a:lstStyle>
            <a:lvl1pPr>
              <a:defRPr/>
            </a:lvl1pPr>
          </a:lstStyle>
          <a:p>
            <a:pPr>
              <a:defRPr/>
            </a:pPr>
            <a:fld id="{80F52618-D620-49F9-9072-BCC200DA79FC}" type="slidenum">
              <a:rPr lang="et-EE"/>
              <a:pPr>
                <a:defRPr/>
              </a:pPr>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t-EE" smtClean="0"/>
              <a:t>Klõpsake tiitlilaadi muutmiseks</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t-EE"/>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t-EE"/>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1256A19E-F478-4AC0-97C4-DE9467B176B9}" type="slidenum">
              <a:rPr lang="et-EE"/>
              <a:pPr>
                <a:defRPr/>
              </a:pPr>
              <a:t>‹#›</a:t>
            </a:fld>
            <a:endParaRPr lang="et-E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ヒラギノ角ゴ Pro W3" pitchFamily="1" charset="-128"/>
        </a:defRPr>
      </a:lvl2pPr>
      <a:lvl3pPr algn="ctr" rtl="0" eaLnBrk="0" fontAlgn="base" hangingPunct="0">
        <a:spcBef>
          <a:spcPct val="0"/>
        </a:spcBef>
        <a:spcAft>
          <a:spcPct val="0"/>
        </a:spcAft>
        <a:defRPr sz="4400">
          <a:solidFill>
            <a:schemeClr val="tx2"/>
          </a:solidFill>
          <a:latin typeface="Arial" charset="0"/>
          <a:ea typeface="ヒラギノ角ゴ Pro W3" pitchFamily="1" charset="-128"/>
        </a:defRPr>
      </a:lvl3pPr>
      <a:lvl4pPr algn="ctr" rtl="0" eaLnBrk="0" fontAlgn="base" hangingPunct="0">
        <a:spcBef>
          <a:spcPct val="0"/>
        </a:spcBef>
        <a:spcAft>
          <a:spcPct val="0"/>
        </a:spcAft>
        <a:defRPr sz="4400">
          <a:solidFill>
            <a:schemeClr val="tx2"/>
          </a:solidFill>
          <a:latin typeface="Arial" charset="0"/>
          <a:ea typeface="ヒラギノ角ゴ Pro W3" pitchFamily="1" charset="-128"/>
        </a:defRPr>
      </a:lvl4pPr>
      <a:lvl5pPr algn="ctr" rtl="0" eaLnBrk="0" fontAlgn="base" hangingPunct="0">
        <a:spcBef>
          <a:spcPct val="0"/>
        </a:spcBef>
        <a:spcAft>
          <a:spcPct val="0"/>
        </a:spcAft>
        <a:defRPr sz="4400">
          <a:solidFill>
            <a:schemeClr val="tx2"/>
          </a:solidFill>
          <a:latin typeface="Arial" charset="0"/>
          <a:ea typeface="ヒラギノ角ゴ Pro W3" pitchFamily="1" charset="-128"/>
        </a:defRPr>
      </a:lvl5pPr>
      <a:lvl6pPr marL="457200" algn="ctr" rtl="0" eaLnBrk="1" fontAlgn="base" hangingPunct="1">
        <a:spcBef>
          <a:spcPct val="0"/>
        </a:spcBef>
        <a:spcAft>
          <a:spcPct val="0"/>
        </a:spcAft>
        <a:defRPr sz="4400">
          <a:solidFill>
            <a:schemeClr val="tx2"/>
          </a:solidFill>
          <a:latin typeface="Arial" charset="0"/>
          <a:ea typeface="ヒラギノ角ゴ Pro W3" pitchFamily="1" charset="-128"/>
        </a:defRPr>
      </a:lvl6pPr>
      <a:lvl7pPr marL="914400" algn="ctr" rtl="0" eaLnBrk="1" fontAlgn="base" hangingPunct="1">
        <a:spcBef>
          <a:spcPct val="0"/>
        </a:spcBef>
        <a:spcAft>
          <a:spcPct val="0"/>
        </a:spcAft>
        <a:defRPr sz="4400">
          <a:solidFill>
            <a:schemeClr val="tx2"/>
          </a:solidFill>
          <a:latin typeface="Arial" charset="0"/>
          <a:ea typeface="ヒラギノ角ゴ Pro W3" pitchFamily="1" charset="-128"/>
        </a:defRPr>
      </a:lvl7pPr>
      <a:lvl8pPr marL="1371600" algn="ctr" rtl="0" eaLnBrk="1" fontAlgn="base" hangingPunct="1">
        <a:spcBef>
          <a:spcPct val="0"/>
        </a:spcBef>
        <a:spcAft>
          <a:spcPct val="0"/>
        </a:spcAft>
        <a:defRPr sz="4400">
          <a:solidFill>
            <a:schemeClr val="tx2"/>
          </a:solidFill>
          <a:latin typeface="Arial" charset="0"/>
          <a:ea typeface="ヒラギノ角ゴ Pro W3" pitchFamily="1" charset="-128"/>
        </a:defRPr>
      </a:lvl8pPr>
      <a:lvl9pPr marL="1828800" algn="ctr" rtl="0" eaLnBrk="1" fontAlgn="base" hangingPunct="1">
        <a:spcBef>
          <a:spcPct val="0"/>
        </a:spcBef>
        <a:spcAft>
          <a:spcPct val="0"/>
        </a:spcAft>
        <a:defRPr sz="4400">
          <a:solidFill>
            <a:schemeClr val="tx2"/>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rait.kuuse@just.e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23850" y="981075"/>
            <a:ext cx="8134350" cy="2879973"/>
          </a:xfrm>
        </p:spPr>
        <p:txBody>
          <a:bodyPr/>
          <a:lstStyle/>
          <a:p>
            <a:pPr eaLnBrk="1" hangingPunct="1"/>
            <a:r>
              <a:rPr lang="en-GB" b="1" dirty="0" smtClean="0"/>
              <a:t>Prison </a:t>
            </a:r>
            <a:r>
              <a:rPr lang="en-GB" b="1" dirty="0" smtClean="0"/>
              <a:t>and probation in cooperation – possibilities for improvement </a:t>
            </a:r>
          </a:p>
        </p:txBody>
      </p:sp>
      <p:sp>
        <p:nvSpPr>
          <p:cNvPr id="4099" name="Rectangle 3"/>
          <p:cNvSpPr>
            <a:spLocks noGrp="1" noChangeArrowheads="1"/>
          </p:cNvSpPr>
          <p:nvPr>
            <p:ph type="subTitle" idx="1"/>
          </p:nvPr>
        </p:nvSpPr>
        <p:spPr/>
        <p:txBody>
          <a:bodyPr/>
          <a:lstStyle/>
          <a:p>
            <a:pPr eaLnBrk="1" hangingPunct="1"/>
            <a:r>
              <a:rPr lang="et-EE" b="1" dirty="0" smtClean="0"/>
              <a:t>Rait Kuuse</a:t>
            </a:r>
          </a:p>
          <a:p>
            <a:pPr eaLnBrk="1" hangingPunct="1"/>
            <a:r>
              <a:rPr lang="et-EE" dirty="0" smtClean="0"/>
              <a:t>Director</a:t>
            </a:r>
          </a:p>
          <a:p>
            <a:pPr eaLnBrk="1" hangingPunct="1"/>
            <a:r>
              <a:rPr lang="et-EE" dirty="0" err="1" smtClean="0"/>
              <a:t>Prison</a:t>
            </a:r>
            <a:r>
              <a:rPr lang="et-EE" dirty="0" smtClean="0"/>
              <a:t> </a:t>
            </a:r>
            <a:r>
              <a:rPr lang="et-EE" dirty="0" err="1" smtClean="0"/>
              <a:t>of</a:t>
            </a:r>
            <a:r>
              <a:rPr lang="et-EE" dirty="0" smtClean="0"/>
              <a:t> Tallinn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Pealkiri 1"/>
          <p:cNvSpPr>
            <a:spLocks noGrp="1"/>
          </p:cNvSpPr>
          <p:nvPr>
            <p:ph type="title"/>
          </p:nvPr>
        </p:nvSpPr>
        <p:spPr/>
        <p:txBody>
          <a:bodyPr/>
          <a:lstStyle/>
          <a:p>
            <a:r>
              <a:rPr lang="en-GB" b="1" smtClean="0"/>
              <a:t>Cooperation - programmes</a:t>
            </a:r>
            <a:endParaRPr lang="en-GB" smtClean="0"/>
          </a:p>
        </p:txBody>
      </p:sp>
      <p:sp>
        <p:nvSpPr>
          <p:cNvPr id="12291" name="Sisu kohatäide 2"/>
          <p:cNvSpPr>
            <a:spLocks noGrp="1"/>
          </p:cNvSpPr>
          <p:nvPr>
            <p:ph idx="1"/>
          </p:nvPr>
        </p:nvSpPr>
        <p:spPr>
          <a:xfrm>
            <a:off x="755650" y="1700213"/>
            <a:ext cx="7772400" cy="4403725"/>
          </a:xfrm>
        </p:spPr>
        <p:txBody>
          <a:bodyPr/>
          <a:lstStyle/>
          <a:p>
            <a:pPr lvl="1"/>
            <a:r>
              <a:rPr lang="en-GB" smtClean="0"/>
              <a:t>There are several social rehabilitation group work and individual programmes available for probationers and prisoners</a:t>
            </a:r>
          </a:p>
          <a:p>
            <a:pPr lvl="1"/>
            <a:r>
              <a:rPr lang="en-GB" smtClean="0"/>
              <a:t>As a rule those programmes are delivered by social rehabilitation staff in prison or by probation officers</a:t>
            </a:r>
          </a:p>
          <a:p>
            <a:pPr lvl="1"/>
            <a:r>
              <a:rPr lang="en-GB" smtClean="0"/>
              <a:t>Nowadays the delivery of programmes is centrally planned and the</a:t>
            </a:r>
            <a:r>
              <a:rPr lang="et-EE" smtClean="0"/>
              <a:t> </a:t>
            </a:r>
            <a:r>
              <a:rPr lang="en-GB" smtClean="0"/>
              <a:t>probation officers are involved in delivering programmes for prisoners as well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Pealkiri 1"/>
          <p:cNvSpPr>
            <a:spLocks noGrp="1"/>
          </p:cNvSpPr>
          <p:nvPr>
            <p:ph type="title"/>
          </p:nvPr>
        </p:nvSpPr>
        <p:spPr>
          <a:xfrm>
            <a:off x="323850" y="609600"/>
            <a:ext cx="8640763" cy="1143000"/>
          </a:xfrm>
        </p:spPr>
        <p:txBody>
          <a:bodyPr/>
          <a:lstStyle/>
          <a:p>
            <a:r>
              <a:rPr lang="en-GB" b="1" smtClean="0"/>
              <a:t>Cooperation – young </a:t>
            </a:r>
            <a:r>
              <a:rPr lang="et-EE" b="1" smtClean="0"/>
              <a:t>prisoners</a:t>
            </a:r>
            <a:endParaRPr lang="en-GB" b="1" smtClean="0"/>
          </a:p>
        </p:txBody>
      </p:sp>
      <p:sp>
        <p:nvSpPr>
          <p:cNvPr id="13315" name="Sisu kohatäide 2"/>
          <p:cNvSpPr>
            <a:spLocks noGrp="1"/>
          </p:cNvSpPr>
          <p:nvPr>
            <p:ph idx="1"/>
          </p:nvPr>
        </p:nvSpPr>
        <p:spPr>
          <a:xfrm>
            <a:off x="395288" y="1557338"/>
            <a:ext cx="8424862" cy="4538662"/>
          </a:xfrm>
        </p:spPr>
        <p:txBody>
          <a:bodyPr/>
          <a:lstStyle/>
          <a:p>
            <a:pPr lvl="1"/>
            <a:r>
              <a:rPr lang="en-GB" smtClean="0"/>
              <a:t>Since 2012 probation officers are specialized for working with juvenile and young probationers</a:t>
            </a:r>
          </a:p>
          <a:p>
            <a:pPr lvl="1"/>
            <a:r>
              <a:rPr lang="en-GB" smtClean="0"/>
              <a:t>Those probation officers are working in the structure of juvenile prison while being placed throughout country</a:t>
            </a:r>
          </a:p>
          <a:p>
            <a:pPr lvl="1"/>
            <a:r>
              <a:rPr lang="en-GB" smtClean="0"/>
              <a:t>As a result every young prisoner (14 to 21 years) has a personal probation officer whose task is to keep the link with community during imprisonment</a:t>
            </a:r>
          </a:p>
          <a:p>
            <a:endParaRPr lang="en-GB"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ealkiri 1"/>
          <p:cNvSpPr>
            <a:spLocks noGrp="1"/>
          </p:cNvSpPr>
          <p:nvPr>
            <p:ph type="title"/>
          </p:nvPr>
        </p:nvSpPr>
        <p:spPr>
          <a:xfrm>
            <a:off x="611188" y="260350"/>
            <a:ext cx="7772400" cy="1143000"/>
          </a:xfrm>
        </p:spPr>
        <p:txBody>
          <a:bodyPr/>
          <a:lstStyle/>
          <a:p>
            <a:r>
              <a:rPr lang="en-GB" b="1" smtClean="0"/>
              <a:t>Cooperation– pilot projects</a:t>
            </a:r>
            <a:endParaRPr lang="en-GB" smtClean="0"/>
          </a:p>
        </p:txBody>
      </p:sp>
      <p:sp>
        <p:nvSpPr>
          <p:cNvPr id="14339" name="Sisu kohatäide 2"/>
          <p:cNvSpPr>
            <a:spLocks noGrp="1"/>
          </p:cNvSpPr>
          <p:nvPr>
            <p:ph idx="1"/>
          </p:nvPr>
        </p:nvSpPr>
        <p:spPr>
          <a:xfrm>
            <a:off x="685800" y="1341438"/>
            <a:ext cx="7772400" cy="4754562"/>
          </a:xfrm>
        </p:spPr>
        <p:txBody>
          <a:bodyPr/>
          <a:lstStyle/>
          <a:p>
            <a:r>
              <a:rPr lang="en-GB" smtClean="0"/>
              <a:t>Probation officers involvement prior to last possibility for pre-release. 4-5 individual meetings with prisoner according risks in the area of relations, living place and employment</a:t>
            </a:r>
          </a:p>
          <a:p>
            <a:r>
              <a:rPr lang="en-GB" smtClean="0"/>
              <a:t>Probation officer assesses risks for short term prisoners (up to 2 years) – risk assessment as a input for prisons work (beginning of 2013)</a:t>
            </a:r>
          </a:p>
          <a:p>
            <a:endParaRPr lang="et-EE"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Pealkiri 1"/>
          <p:cNvSpPr>
            <a:spLocks noGrp="1"/>
          </p:cNvSpPr>
          <p:nvPr>
            <p:ph type="title"/>
          </p:nvPr>
        </p:nvSpPr>
        <p:spPr/>
        <p:txBody>
          <a:bodyPr/>
          <a:lstStyle/>
          <a:p>
            <a:r>
              <a:rPr lang="en-GB" b="1" smtClean="0"/>
              <a:t>Further focus</a:t>
            </a:r>
          </a:p>
        </p:txBody>
      </p:sp>
      <p:sp>
        <p:nvSpPr>
          <p:cNvPr id="15363" name="Sisu kohatäide 2"/>
          <p:cNvSpPr>
            <a:spLocks noGrp="1"/>
          </p:cNvSpPr>
          <p:nvPr>
            <p:ph idx="1"/>
          </p:nvPr>
        </p:nvSpPr>
        <p:spPr/>
        <p:txBody>
          <a:bodyPr/>
          <a:lstStyle/>
          <a:p>
            <a:pPr>
              <a:buFontTx/>
              <a:buChar char="-"/>
            </a:pPr>
            <a:r>
              <a:rPr lang="en-GB" smtClean="0"/>
              <a:t>Information sharing</a:t>
            </a:r>
            <a:endParaRPr lang="et-EE" smtClean="0"/>
          </a:p>
          <a:p>
            <a:pPr>
              <a:buFontTx/>
              <a:buChar char="-"/>
            </a:pPr>
            <a:endParaRPr lang="et-EE" smtClean="0"/>
          </a:p>
          <a:p>
            <a:pPr>
              <a:buFontTx/>
              <a:buChar char="-"/>
            </a:pPr>
            <a:r>
              <a:rPr lang="en-GB" smtClean="0"/>
              <a:t>IT solutions</a:t>
            </a:r>
            <a:endParaRPr lang="et-EE" smtClean="0"/>
          </a:p>
          <a:p>
            <a:pPr>
              <a:buFontTx/>
              <a:buChar char="-"/>
            </a:pPr>
            <a:endParaRPr lang="et-EE" smtClean="0"/>
          </a:p>
          <a:p>
            <a:pPr>
              <a:buFontTx/>
              <a:buChar char="-"/>
            </a:pPr>
            <a:r>
              <a:rPr lang="en-GB" smtClean="0"/>
              <a:t>Joint activities, shared tools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Pealkiri 3"/>
          <p:cNvSpPr>
            <a:spLocks noGrp="1"/>
          </p:cNvSpPr>
          <p:nvPr>
            <p:ph type="ctrTitle"/>
          </p:nvPr>
        </p:nvSpPr>
        <p:spPr/>
        <p:txBody>
          <a:bodyPr/>
          <a:lstStyle/>
          <a:p>
            <a:r>
              <a:rPr lang="et-EE" b="1" smtClean="0"/>
              <a:t>Thank you for the attention!</a:t>
            </a:r>
          </a:p>
        </p:txBody>
      </p:sp>
      <p:sp>
        <p:nvSpPr>
          <p:cNvPr id="16387" name="Alapealkiri 4"/>
          <p:cNvSpPr>
            <a:spLocks noGrp="1"/>
          </p:cNvSpPr>
          <p:nvPr>
            <p:ph type="subTitle" idx="1"/>
          </p:nvPr>
        </p:nvSpPr>
        <p:spPr/>
        <p:txBody>
          <a:bodyPr/>
          <a:lstStyle/>
          <a:p>
            <a:r>
              <a:rPr lang="et-EE" smtClean="0">
                <a:hlinkClick r:id="rId2"/>
              </a:rPr>
              <a:t>rait.kuuse@just.ee</a:t>
            </a:r>
            <a:endParaRPr lang="et-EE" smtClean="0"/>
          </a:p>
          <a:p>
            <a:endParaRPr lang="et-EE"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err="1" smtClean="0"/>
              <a:t>Challenges</a:t>
            </a:r>
            <a:endParaRPr lang="et-EE" b="1" dirty="0"/>
          </a:p>
        </p:txBody>
      </p:sp>
      <p:sp>
        <p:nvSpPr>
          <p:cNvPr id="7" name="Sisu kohatäide 6"/>
          <p:cNvSpPr>
            <a:spLocks noGrp="1"/>
          </p:cNvSpPr>
          <p:nvPr>
            <p:ph idx="1"/>
          </p:nvPr>
        </p:nvSpPr>
        <p:spPr/>
        <p:txBody>
          <a:bodyPr/>
          <a:lstStyle/>
          <a:p>
            <a:r>
              <a:rPr lang="et-EE" dirty="0" err="1" smtClean="0"/>
              <a:t>Relatively</a:t>
            </a:r>
            <a:r>
              <a:rPr lang="et-EE" dirty="0" smtClean="0"/>
              <a:t> </a:t>
            </a:r>
            <a:r>
              <a:rPr lang="et-EE" dirty="0" err="1" smtClean="0"/>
              <a:t>high</a:t>
            </a:r>
            <a:r>
              <a:rPr lang="et-EE" dirty="0" smtClean="0"/>
              <a:t> </a:t>
            </a:r>
            <a:r>
              <a:rPr lang="et-EE" dirty="0" err="1" smtClean="0"/>
              <a:t>imprisonment</a:t>
            </a:r>
            <a:r>
              <a:rPr lang="et-EE" dirty="0" smtClean="0"/>
              <a:t> </a:t>
            </a:r>
            <a:r>
              <a:rPr lang="et-EE" dirty="0" err="1" smtClean="0"/>
              <a:t>rate</a:t>
            </a:r>
            <a:r>
              <a:rPr lang="et-EE" dirty="0" smtClean="0"/>
              <a:t> </a:t>
            </a:r>
            <a:r>
              <a:rPr lang="et-EE" dirty="0" err="1" smtClean="0"/>
              <a:t>has</a:t>
            </a:r>
            <a:r>
              <a:rPr lang="et-EE" dirty="0" smtClean="0"/>
              <a:t> </a:t>
            </a:r>
            <a:r>
              <a:rPr lang="et-EE" dirty="0" err="1" smtClean="0"/>
              <a:t>been</a:t>
            </a:r>
            <a:r>
              <a:rPr lang="et-EE" dirty="0" smtClean="0"/>
              <a:t> </a:t>
            </a:r>
            <a:r>
              <a:rPr lang="et-EE" dirty="0" err="1" smtClean="0"/>
              <a:t>characteristic</a:t>
            </a:r>
            <a:r>
              <a:rPr lang="et-EE" dirty="0" smtClean="0"/>
              <a:t> </a:t>
            </a:r>
            <a:r>
              <a:rPr lang="et-EE" dirty="0" err="1" smtClean="0"/>
              <a:t>for</a:t>
            </a:r>
            <a:r>
              <a:rPr lang="et-EE" dirty="0" smtClean="0"/>
              <a:t> </a:t>
            </a:r>
            <a:r>
              <a:rPr lang="et-EE" dirty="0" smtClean="0"/>
              <a:t>Estonia</a:t>
            </a:r>
            <a:endParaRPr lang="et-EE" dirty="0" smtClean="0"/>
          </a:p>
          <a:p>
            <a:pPr lvl="1"/>
            <a:r>
              <a:rPr lang="et-EE" dirty="0" smtClean="0"/>
              <a:t>2000 – 4803 </a:t>
            </a:r>
            <a:r>
              <a:rPr lang="et-EE" dirty="0" err="1" smtClean="0"/>
              <a:t>prisoners</a:t>
            </a:r>
            <a:r>
              <a:rPr lang="et-EE" dirty="0" smtClean="0"/>
              <a:t> (351)</a:t>
            </a:r>
          </a:p>
          <a:p>
            <a:pPr lvl="1"/>
            <a:r>
              <a:rPr lang="et-EE" dirty="0" smtClean="0"/>
              <a:t>2005 – 4410 </a:t>
            </a:r>
            <a:r>
              <a:rPr lang="et-EE" dirty="0" err="1" smtClean="0"/>
              <a:t>prisoners</a:t>
            </a:r>
            <a:r>
              <a:rPr lang="et-EE" dirty="0" smtClean="0"/>
              <a:t> (339)</a:t>
            </a:r>
          </a:p>
          <a:p>
            <a:r>
              <a:rPr lang="et-EE" dirty="0" err="1" smtClean="0"/>
              <a:t>The</a:t>
            </a:r>
            <a:r>
              <a:rPr lang="et-EE" dirty="0" smtClean="0"/>
              <a:t> </a:t>
            </a:r>
            <a:r>
              <a:rPr lang="et-EE" dirty="0" err="1" smtClean="0"/>
              <a:t>main</a:t>
            </a:r>
            <a:r>
              <a:rPr lang="et-EE" dirty="0" smtClean="0"/>
              <a:t> </a:t>
            </a:r>
            <a:r>
              <a:rPr lang="et-EE" dirty="0" err="1" smtClean="0"/>
              <a:t>question</a:t>
            </a:r>
            <a:r>
              <a:rPr lang="et-EE" dirty="0" smtClean="0"/>
              <a:t> </a:t>
            </a:r>
            <a:r>
              <a:rPr lang="et-EE" dirty="0" err="1" smtClean="0"/>
              <a:t>over</a:t>
            </a:r>
            <a:r>
              <a:rPr lang="et-EE" dirty="0" smtClean="0"/>
              <a:t> </a:t>
            </a:r>
            <a:r>
              <a:rPr lang="et-EE" dirty="0" err="1" smtClean="0"/>
              <a:t>the</a:t>
            </a:r>
            <a:r>
              <a:rPr lang="et-EE" dirty="0" smtClean="0"/>
              <a:t> </a:t>
            </a:r>
            <a:r>
              <a:rPr lang="et-EE" dirty="0" err="1" smtClean="0"/>
              <a:t>years</a:t>
            </a:r>
            <a:r>
              <a:rPr lang="et-EE" dirty="0" smtClean="0"/>
              <a:t> – </a:t>
            </a:r>
            <a:r>
              <a:rPr lang="et-EE" dirty="0" err="1" smtClean="0"/>
              <a:t>how</a:t>
            </a:r>
            <a:r>
              <a:rPr lang="et-EE" dirty="0" smtClean="0"/>
              <a:t> </a:t>
            </a:r>
            <a:r>
              <a:rPr lang="et-EE" dirty="0" err="1" smtClean="0"/>
              <a:t>to</a:t>
            </a:r>
            <a:r>
              <a:rPr lang="et-EE" dirty="0" smtClean="0"/>
              <a:t> </a:t>
            </a:r>
            <a:r>
              <a:rPr lang="et-EE" dirty="0" err="1" smtClean="0"/>
              <a:t>have</a:t>
            </a:r>
            <a:r>
              <a:rPr lang="et-EE" dirty="0" smtClean="0"/>
              <a:t> </a:t>
            </a:r>
            <a:r>
              <a:rPr lang="et-EE" dirty="0" err="1" smtClean="0"/>
              <a:t>less</a:t>
            </a:r>
            <a:r>
              <a:rPr lang="et-EE" dirty="0" smtClean="0"/>
              <a:t> </a:t>
            </a:r>
            <a:r>
              <a:rPr lang="et-EE" dirty="0" err="1" smtClean="0"/>
              <a:t>people</a:t>
            </a:r>
            <a:r>
              <a:rPr lang="et-EE" dirty="0" smtClean="0"/>
              <a:t> </a:t>
            </a:r>
            <a:r>
              <a:rPr lang="et-EE" dirty="0" err="1" smtClean="0"/>
              <a:t>in</a:t>
            </a:r>
            <a:r>
              <a:rPr lang="et-EE" dirty="0" smtClean="0"/>
              <a:t> </a:t>
            </a:r>
            <a:r>
              <a:rPr lang="et-EE" dirty="0" err="1" smtClean="0"/>
              <a:t>prison</a:t>
            </a:r>
            <a:r>
              <a:rPr lang="et-EE" dirty="0" smtClean="0"/>
              <a:t> </a:t>
            </a:r>
            <a:r>
              <a:rPr lang="et-EE" dirty="0" err="1" smtClean="0"/>
              <a:t>without</a:t>
            </a:r>
            <a:r>
              <a:rPr lang="et-EE" dirty="0" smtClean="0"/>
              <a:t> </a:t>
            </a:r>
            <a:r>
              <a:rPr lang="et-EE" dirty="0" err="1" smtClean="0"/>
              <a:t>negative</a:t>
            </a:r>
            <a:r>
              <a:rPr lang="et-EE" dirty="0" smtClean="0"/>
              <a:t> </a:t>
            </a:r>
            <a:r>
              <a:rPr lang="et-EE" dirty="0" err="1" smtClean="0"/>
              <a:t>effects</a:t>
            </a:r>
            <a:r>
              <a:rPr lang="et-EE" dirty="0" smtClean="0"/>
              <a:t> on </a:t>
            </a:r>
            <a:r>
              <a:rPr lang="et-EE" dirty="0" err="1" smtClean="0"/>
              <a:t>crime</a:t>
            </a:r>
            <a:r>
              <a:rPr lang="et-EE" dirty="0" smtClean="0"/>
              <a:t>?</a:t>
            </a:r>
          </a:p>
          <a:p>
            <a:pPr>
              <a:buNone/>
            </a:pPr>
            <a:r>
              <a:rPr lang="et-EE" dirty="0" smtClean="0"/>
              <a:t>	- 2013 – 3281 </a:t>
            </a:r>
            <a:r>
              <a:rPr lang="et-EE" dirty="0" err="1" smtClean="0"/>
              <a:t>prisoners</a:t>
            </a:r>
            <a:r>
              <a:rPr lang="et-EE" dirty="0" smtClean="0"/>
              <a:t> </a:t>
            </a:r>
            <a:r>
              <a:rPr lang="et-EE" dirty="0" smtClean="0"/>
              <a:t>(250</a:t>
            </a:r>
            <a:r>
              <a:rPr lang="et-EE" dirty="0" smtClean="0"/>
              <a:t>)</a:t>
            </a:r>
            <a:endParaRPr lang="et-E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251520" y="188640"/>
            <a:ext cx="8640960" cy="1143000"/>
          </a:xfrm>
        </p:spPr>
        <p:txBody>
          <a:bodyPr/>
          <a:lstStyle/>
          <a:p>
            <a:r>
              <a:rPr lang="et-EE" b="1" dirty="0" err="1" smtClean="0"/>
              <a:t>Challenges</a:t>
            </a:r>
            <a:endParaRPr lang="et-EE" b="1" dirty="0"/>
          </a:p>
        </p:txBody>
      </p:sp>
      <p:sp>
        <p:nvSpPr>
          <p:cNvPr id="7" name="Sisu kohatäide 6"/>
          <p:cNvSpPr>
            <a:spLocks noGrp="1"/>
          </p:cNvSpPr>
          <p:nvPr>
            <p:ph idx="1"/>
          </p:nvPr>
        </p:nvSpPr>
        <p:spPr>
          <a:xfrm>
            <a:off x="685800" y="1484784"/>
            <a:ext cx="7772400" cy="4611216"/>
          </a:xfrm>
        </p:spPr>
        <p:txBody>
          <a:bodyPr/>
          <a:lstStyle/>
          <a:p>
            <a:r>
              <a:rPr lang="en-GB" sz="2400" dirty="0" smtClean="0"/>
              <a:t>Solutions through development of the sanction system </a:t>
            </a:r>
            <a:r>
              <a:rPr lang="en-GB" sz="2400" dirty="0" smtClean="0"/>
              <a:t>and</a:t>
            </a:r>
            <a:r>
              <a:rPr lang="et-EE" sz="2400" dirty="0" smtClean="0"/>
              <a:t> </a:t>
            </a:r>
            <a:r>
              <a:rPr lang="et-EE" sz="2400" dirty="0" err="1" smtClean="0"/>
              <a:t>better</a:t>
            </a:r>
            <a:r>
              <a:rPr lang="en-GB" sz="2400" dirty="0" smtClean="0"/>
              <a:t> </a:t>
            </a:r>
            <a:r>
              <a:rPr lang="en-GB" sz="2400" dirty="0" smtClean="0"/>
              <a:t>transition management:</a:t>
            </a:r>
          </a:p>
          <a:p>
            <a:pPr lvl="1"/>
            <a:r>
              <a:rPr lang="en-GB" sz="2400" b="1" dirty="0" smtClean="0"/>
              <a:t>less</a:t>
            </a:r>
            <a:r>
              <a:rPr lang="en-GB" sz="2400" dirty="0" smtClean="0"/>
              <a:t> </a:t>
            </a:r>
            <a:r>
              <a:rPr lang="en-GB" sz="2400" b="1" dirty="0" smtClean="0"/>
              <a:t>imprisonment</a:t>
            </a:r>
          </a:p>
          <a:p>
            <a:pPr lvl="1"/>
            <a:r>
              <a:rPr lang="en-GB" sz="2400" b="1" dirty="0" smtClean="0"/>
              <a:t>more alternatives</a:t>
            </a:r>
            <a:endParaRPr lang="en-GB" sz="2400" dirty="0" smtClean="0"/>
          </a:p>
          <a:p>
            <a:r>
              <a:rPr lang="en-GB" sz="2400" dirty="0" smtClean="0"/>
              <a:t>Better </a:t>
            </a:r>
            <a:r>
              <a:rPr lang="en-GB" sz="2400" dirty="0" smtClean="0"/>
              <a:t>transition management through new system of parole and </a:t>
            </a:r>
            <a:r>
              <a:rPr lang="en-GB" sz="2400" dirty="0" smtClean="0"/>
              <a:t>cooperation </a:t>
            </a:r>
            <a:r>
              <a:rPr lang="en-GB" sz="2400" dirty="0" smtClean="0"/>
              <a:t>between prison and </a:t>
            </a:r>
            <a:r>
              <a:rPr lang="en-GB" sz="2400" dirty="0" smtClean="0"/>
              <a:t>probation</a:t>
            </a:r>
            <a:r>
              <a:rPr lang="et-EE" sz="2400" dirty="0" smtClean="0"/>
              <a:t>:</a:t>
            </a:r>
            <a:endParaRPr lang="en-GB" sz="2400" dirty="0" smtClean="0"/>
          </a:p>
          <a:p>
            <a:pPr lvl="2"/>
            <a:r>
              <a:rPr lang="en-GB" dirty="0" smtClean="0"/>
              <a:t>Structure and practice improvements</a:t>
            </a:r>
          </a:p>
          <a:p>
            <a:pPr lvl="2"/>
            <a:r>
              <a:rPr lang="en-GB" dirty="0" smtClean="0">
                <a:solidFill>
                  <a:srgbClr val="FF0000"/>
                </a:solidFill>
              </a:rPr>
              <a:t>Semi-automatic decision-making</a:t>
            </a:r>
          </a:p>
          <a:p>
            <a:pPr lvl="2"/>
            <a:r>
              <a:rPr lang="en-GB" dirty="0" smtClean="0">
                <a:solidFill>
                  <a:srgbClr val="FF0000"/>
                </a:solidFill>
              </a:rPr>
              <a:t>Combined options and earlier release, including EM</a:t>
            </a:r>
          </a:p>
          <a:p>
            <a:pPr lvl="2">
              <a:buNone/>
            </a:pPr>
            <a:endParaRPr lang="en-GB" dirty="0" smtClean="0"/>
          </a:p>
          <a:p>
            <a:pPr lvl="2"/>
            <a:endParaRPr lang="en-GB" dirty="0" smtClean="0"/>
          </a:p>
          <a:p>
            <a:pPr lvl="1"/>
            <a:endParaRPr lang="en-GB"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ealkiri 1"/>
          <p:cNvSpPr>
            <a:spLocks noGrp="1"/>
          </p:cNvSpPr>
          <p:nvPr>
            <p:ph type="title"/>
          </p:nvPr>
        </p:nvSpPr>
        <p:spPr/>
        <p:txBody>
          <a:bodyPr/>
          <a:lstStyle/>
          <a:p>
            <a:r>
              <a:rPr lang="et-EE" sz="4000" b="1" dirty="0" err="1" smtClean="0"/>
              <a:t>The</a:t>
            </a:r>
            <a:r>
              <a:rPr lang="et-EE" sz="4000" b="1" dirty="0" smtClean="0"/>
              <a:t> </a:t>
            </a:r>
            <a:r>
              <a:rPr lang="et-EE" sz="4000" b="1" dirty="0" err="1" smtClean="0"/>
              <a:t>sanction</a:t>
            </a:r>
            <a:r>
              <a:rPr lang="et-EE" sz="4000" b="1" dirty="0" smtClean="0"/>
              <a:t> </a:t>
            </a:r>
            <a:r>
              <a:rPr lang="et-EE" sz="4000" b="1" dirty="0" err="1" smtClean="0"/>
              <a:t>system</a:t>
            </a:r>
            <a:r>
              <a:rPr lang="et-EE" sz="4000" b="1" dirty="0" smtClean="0"/>
              <a:t> </a:t>
            </a:r>
            <a:r>
              <a:rPr lang="et-EE" sz="4000" b="1" dirty="0" err="1" smtClean="0"/>
              <a:t>of</a:t>
            </a:r>
            <a:r>
              <a:rPr lang="et-EE" sz="4000" b="1" dirty="0" smtClean="0"/>
              <a:t> Estonia</a:t>
            </a:r>
          </a:p>
        </p:txBody>
      </p:sp>
      <p:sp>
        <p:nvSpPr>
          <p:cNvPr id="8195" name="Teksti kohatäide 3"/>
          <p:cNvSpPr>
            <a:spLocks noGrp="1"/>
          </p:cNvSpPr>
          <p:nvPr>
            <p:ph type="body" idx="1"/>
          </p:nvPr>
        </p:nvSpPr>
        <p:spPr>
          <a:xfrm>
            <a:off x="468313" y="1268413"/>
            <a:ext cx="4040187" cy="639762"/>
          </a:xfrm>
        </p:spPr>
        <p:txBody>
          <a:bodyPr/>
          <a:lstStyle/>
          <a:p>
            <a:r>
              <a:rPr lang="et-EE" smtClean="0"/>
              <a:t>Principal punishments</a:t>
            </a:r>
          </a:p>
        </p:txBody>
      </p:sp>
      <p:sp>
        <p:nvSpPr>
          <p:cNvPr id="8196" name="Sisu kohatäide 2"/>
          <p:cNvSpPr>
            <a:spLocks noGrp="1"/>
          </p:cNvSpPr>
          <p:nvPr>
            <p:ph sz="half" idx="2"/>
          </p:nvPr>
        </p:nvSpPr>
        <p:spPr>
          <a:xfrm>
            <a:off x="457200" y="1989138"/>
            <a:ext cx="4040188" cy="4137025"/>
          </a:xfrm>
        </p:spPr>
        <p:txBody>
          <a:bodyPr/>
          <a:lstStyle/>
          <a:p>
            <a:endParaRPr lang="et-EE" smtClean="0"/>
          </a:p>
          <a:p>
            <a:r>
              <a:rPr lang="en-GB" b="1" smtClean="0"/>
              <a:t>Pecuniary punishment</a:t>
            </a:r>
            <a:endParaRPr lang="et-EE" b="1" smtClean="0"/>
          </a:p>
          <a:p>
            <a:pPr lvl="1"/>
            <a:r>
              <a:rPr lang="et-EE" smtClean="0"/>
              <a:t>from</a:t>
            </a:r>
            <a:r>
              <a:rPr lang="en-GB" smtClean="0"/>
              <a:t> 30 to 500 daily rates</a:t>
            </a:r>
            <a:endParaRPr lang="et-EE" smtClean="0"/>
          </a:p>
          <a:p>
            <a:pPr lvl="1"/>
            <a:endParaRPr lang="et-EE" smtClean="0"/>
          </a:p>
          <a:p>
            <a:r>
              <a:rPr lang="et-EE" b="1" smtClean="0"/>
              <a:t>Imprisonment</a:t>
            </a:r>
          </a:p>
          <a:p>
            <a:pPr lvl="1"/>
            <a:r>
              <a:rPr lang="et-EE" smtClean="0"/>
              <a:t>from </a:t>
            </a:r>
            <a:r>
              <a:rPr lang="en-GB" smtClean="0"/>
              <a:t>thirty days to twenty years, </a:t>
            </a:r>
            <a:endParaRPr lang="et-EE" smtClean="0"/>
          </a:p>
          <a:p>
            <a:pPr lvl="1"/>
            <a:r>
              <a:rPr lang="en-GB" smtClean="0"/>
              <a:t>or life imprisonment</a:t>
            </a:r>
            <a:endParaRPr lang="et-EE" smtClean="0"/>
          </a:p>
        </p:txBody>
      </p:sp>
      <p:sp>
        <p:nvSpPr>
          <p:cNvPr id="8197" name="Teksti kohatäide 4"/>
          <p:cNvSpPr>
            <a:spLocks noGrp="1"/>
          </p:cNvSpPr>
          <p:nvPr>
            <p:ph type="body" sz="quarter" idx="3"/>
          </p:nvPr>
        </p:nvSpPr>
        <p:spPr>
          <a:xfrm>
            <a:off x="4500563" y="1268413"/>
            <a:ext cx="4643437" cy="639762"/>
          </a:xfrm>
        </p:spPr>
        <p:txBody>
          <a:bodyPr/>
          <a:lstStyle/>
          <a:p>
            <a:r>
              <a:rPr lang="et-EE" smtClean="0"/>
              <a:t>Alternatives to imprisonment</a:t>
            </a:r>
          </a:p>
        </p:txBody>
      </p:sp>
      <p:sp>
        <p:nvSpPr>
          <p:cNvPr id="8198" name="Sisu kohatäide 5"/>
          <p:cNvSpPr>
            <a:spLocks noGrp="1"/>
          </p:cNvSpPr>
          <p:nvPr>
            <p:ph sz="quarter" idx="4"/>
          </p:nvPr>
        </p:nvSpPr>
        <p:spPr>
          <a:xfrm>
            <a:off x="4500563" y="1916113"/>
            <a:ext cx="4186237" cy="4681537"/>
          </a:xfrm>
        </p:spPr>
        <p:txBody>
          <a:bodyPr/>
          <a:lstStyle/>
          <a:p>
            <a:r>
              <a:rPr lang="et-EE" sz="2000" b="1" smtClean="0"/>
              <a:t>Probation without supervision</a:t>
            </a:r>
          </a:p>
          <a:p>
            <a:r>
              <a:rPr lang="et-EE" sz="2000" b="1" smtClean="0"/>
              <a:t>Community service</a:t>
            </a:r>
          </a:p>
          <a:p>
            <a:pPr lvl="1"/>
            <a:r>
              <a:rPr lang="et-EE" smtClean="0"/>
              <a:t>1 day in prison = 2hrs CS</a:t>
            </a:r>
          </a:p>
          <a:p>
            <a:r>
              <a:rPr lang="en-GB" sz="2000" b="1" smtClean="0"/>
              <a:t>Probation </a:t>
            </a:r>
            <a:r>
              <a:rPr lang="et-EE" sz="2000" b="1" smtClean="0"/>
              <a:t>supervision</a:t>
            </a:r>
          </a:p>
          <a:p>
            <a:pPr lvl="1"/>
            <a:r>
              <a:rPr lang="et-EE" smtClean="0"/>
              <a:t>18-36 months, combination with EM possible</a:t>
            </a:r>
          </a:p>
          <a:p>
            <a:r>
              <a:rPr lang="et-EE" sz="2000" b="1" smtClean="0"/>
              <a:t>Parole supervision</a:t>
            </a:r>
          </a:p>
          <a:p>
            <a:pPr lvl="1"/>
            <a:r>
              <a:rPr lang="et-EE" smtClean="0"/>
              <a:t>Starting from 12 months, combination with EM possible</a:t>
            </a:r>
          </a:p>
          <a:p>
            <a:r>
              <a:rPr lang="et-EE" sz="2000" b="1" smtClean="0"/>
              <a:t>Probation as a sanction for minors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Pealkiri 1"/>
          <p:cNvSpPr>
            <a:spLocks noGrp="1"/>
          </p:cNvSpPr>
          <p:nvPr>
            <p:ph type="title"/>
          </p:nvPr>
        </p:nvSpPr>
        <p:spPr>
          <a:xfrm>
            <a:off x="250825" y="274638"/>
            <a:ext cx="8435975" cy="1143000"/>
          </a:xfrm>
        </p:spPr>
        <p:txBody>
          <a:bodyPr/>
          <a:lstStyle/>
          <a:p>
            <a:r>
              <a:rPr lang="et-EE" sz="4000" b="1" smtClean="0"/>
              <a:t>Activities of probation system</a:t>
            </a:r>
          </a:p>
        </p:txBody>
      </p:sp>
      <p:sp>
        <p:nvSpPr>
          <p:cNvPr id="9219" name="Teksti kohatäide 2"/>
          <p:cNvSpPr>
            <a:spLocks noGrp="1"/>
          </p:cNvSpPr>
          <p:nvPr>
            <p:ph type="body" idx="1"/>
          </p:nvPr>
        </p:nvSpPr>
        <p:spPr>
          <a:xfrm>
            <a:off x="539750" y="1341438"/>
            <a:ext cx="4040188" cy="639762"/>
          </a:xfrm>
        </p:spPr>
        <p:txBody>
          <a:bodyPr/>
          <a:lstStyle/>
          <a:p>
            <a:r>
              <a:rPr lang="en-GB" smtClean="0"/>
              <a:t>1998</a:t>
            </a:r>
          </a:p>
        </p:txBody>
      </p:sp>
      <p:sp>
        <p:nvSpPr>
          <p:cNvPr id="9220" name="Sisu kohatäide 3"/>
          <p:cNvSpPr>
            <a:spLocks noGrp="1"/>
          </p:cNvSpPr>
          <p:nvPr>
            <p:ph sz="half" idx="2"/>
          </p:nvPr>
        </p:nvSpPr>
        <p:spPr/>
        <p:txBody>
          <a:bodyPr/>
          <a:lstStyle/>
          <a:p>
            <a:r>
              <a:rPr lang="en-GB" smtClean="0"/>
              <a:t>Pre-sentence reports</a:t>
            </a:r>
          </a:p>
          <a:p>
            <a:r>
              <a:rPr lang="en-GB" smtClean="0"/>
              <a:t>Probation</a:t>
            </a:r>
            <a:r>
              <a:rPr lang="et-EE" smtClean="0"/>
              <a:t> supervision</a:t>
            </a:r>
            <a:endParaRPr lang="en-GB" smtClean="0"/>
          </a:p>
          <a:p>
            <a:r>
              <a:rPr lang="en-GB" smtClean="0"/>
              <a:t>Parole </a:t>
            </a:r>
          </a:p>
          <a:p>
            <a:endParaRPr lang="et-EE" smtClean="0"/>
          </a:p>
        </p:txBody>
      </p:sp>
      <p:sp>
        <p:nvSpPr>
          <p:cNvPr id="9221" name="Teksti kohatäide 4"/>
          <p:cNvSpPr>
            <a:spLocks noGrp="1"/>
          </p:cNvSpPr>
          <p:nvPr>
            <p:ph type="body" sz="quarter" idx="3"/>
          </p:nvPr>
        </p:nvSpPr>
        <p:spPr>
          <a:xfrm>
            <a:off x="4643438" y="1412875"/>
            <a:ext cx="4041775" cy="639763"/>
          </a:xfrm>
        </p:spPr>
        <p:txBody>
          <a:bodyPr/>
          <a:lstStyle/>
          <a:p>
            <a:r>
              <a:rPr lang="et-EE" smtClean="0"/>
              <a:t>2011</a:t>
            </a:r>
          </a:p>
        </p:txBody>
      </p:sp>
      <p:sp>
        <p:nvSpPr>
          <p:cNvPr id="9222" name="Sisu kohatäide 5"/>
          <p:cNvSpPr>
            <a:spLocks noGrp="1"/>
          </p:cNvSpPr>
          <p:nvPr>
            <p:ph sz="quarter" idx="4"/>
          </p:nvPr>
        </p:nvSpPr>
        <p:spPr>
          <a:xfrm>
            <a:off x="4427538" y="2174875"/>
            <a:ext cx="4465637" cy="4062413"/>
          </a:xfrm>
        </p:spPr>
        <p:txBody>
          <a:bodyPr/>
          <a:lstStyle/>
          <a:p>
            <a:r>
              <a:rPr lang="en-GB" sz="2000" smtClean="0"/>
              <a:t>Pre-sentence reports</a:t>
            </a:r>
          </a:p>
          <a:p>
            <a:r>
              <a:rPr lang="en-GB" sz="2000" smtClean="0"/>
              <a:t>Probation</a:t>
            </a:r>
            <a:r>
              <a:rPr lang="et-EE" sz="2000" smtClean="0"/>
              <a:t> supervision</a:t>
            </a:r>
            <a:endParaRPr lang="en-GB" sz="2000" smtClean="0"/>
          </a:p>
          <a:p>
            <a:r>
              <a:rPr lang="en-GB" sz="2000" smtClean="0"/>
              <a:t>Parole</a:t>
            </a:r>
          </a:p>
          <a:p>
            <a:r>
              <a:rPr lang="en-GB" sz="2000" smtClean="0"/>
              <a:t>Probation </a:t>
            </a:r>
            <a:r>
              <a:rPr lang="et-EE" sz="2000" smtClean="0"/>
              <a:t>as a sanction </a:t>
            </a:r>
            <a:r>
              <a:rPr lang="en-GB" sz="2000" smtClean="0"/>
              <a:t>for </a:t>
            </a:r>
            <a:r>
              <a:rPr lang="et-EE" sz="2000" smtClean="0"/>
              <a:t>minors (2002)</a:t>
            </a:r>
            <a:endParaRPr lang="en-GB" sz="2000" smtClean="0"/>
          </a:p>
          <a:p>
            <a:r>
              <a:rPr lang="en-GB" sz="2000" smtClean="0"/>
              <a:t>Community Service</a:t>
            </a:r>
            <a:r>
              <a:rPr lang="et-EE" sz="2000" smtClean="0"/>
              <a:t> (2002)</a:t>
            </a:r>
            <a:endParaRPr lang="en-GB" sz="2000" smtClean="0"/>
          </a:p>
          <a:p>
            <a:r>
              <a:rPr lang="en-GB" sz="2000" smtClean="0"/>
              <a:t>Termination of criminal proceedings with</a:t>
            </a:r>
            <a:r>
              <a:rPr lang="et-EE" sz="2000" smtClean="0"/>
              <a:t>:</a:t>
            </a:r>
            <a:r>
              <a:rPr lang="en-GB" sz="2000" smtClean="0"/>
              <a:t> </a:t>
            </a:r>
            <a:endParaRPr lang="et-EE" sz="2000" smtClean="0"/>
          </a:p>
          <a:p>
            <a:pPr lvl="1"/>
            <a:r>
              <a:rPr lang="en-GB" sz="1600" smtClean="0"/>
              <a:t>community service</a:t>
            </a:r>
            <a:r>
              <a:rPr lang="et-EE" sz="1600" smtClean="0"/>
              <a:t> (2004)</a:t>
            </a:r>
          </a:p>
          <a:p>
            <a:pPr lvl="1"/>
            <a:r>
              <a:rPr lang="et-EE" sz="1600" smtClean="0"/>
              <a:t>drug rehabilitation scheme (2011)</a:t>
            </a:r>
          </a:p>
          <a:p>
            <a:r>
              <a:rPr lang="et-EE" sz="2000" smtClean="0"/>
              <a:t>Parole+EM (2007)</a:t>
            </a:r>
          </a:p>
          <a:p>
            <a:r>
              <a:rPr lang="et-EE" sz="2000" smtClean="0"/>
              <a:t>EM replacing arrest (2011)</a:t>
            </a:r>
          </a:p>
          <a:p>
            <a:endParaRPr lang="et-EE" sz="2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ealkiri 9"/>
          <p:cNvSpPr>
            <a:spLocks noGrp="1"/>
          </p:cNvSpPr>
          <p:nvPr>
            <p:ph type="title"/>
          </p:nvPr>
        </p:nvSpPr>
        <p:spPr/>
        <p:txBody>
          <a:bodyPr/>
          <a:lstStyle/>
          <a:p>
            <a:r>
              <a:rPr lang="en-GB" b="1" dirty="0" smtClean="0"/>
              <a:t>Organisational development</a:t>
            </a:r>
            <a:endParaRPr lang="en-GB" b="1" dirty="0"/>
          </a:p>
        </p:txBody>
      </p:sp>
      <p:sp>
        <p:nvSpPr>
          <p:cNvPr id="11" name="Sisu kohatäide 10"/>
          <p:cNvSpPr>
            <a:spLocks noGrp="1"/>
          </p:cNvSpPr>
          <p:nvPr>
            <p:ph idx="1"/>
          </p:nvPr>
        </p:nvSpPr>
        <p:spPr>
          <a:xfrm>
            <a:off x="685800" y="1772816"/>
            <a:ext cx="7772400" cy="4323184"/>
          </a:xfrm>
        </p:spPr>
        <p:txBody>
          <a:bodyPr/>
          <a:lstStyle/>
          <a:p>
            <a:r>
              <a:rPr lang="en-GB" dirty="0" smtClean="0"/>
              <a:t>The overall structure </a:t>
            </a:r>
            <a:r>
              <a:rPr lang="en-GB" dirty="0" smtClean="0"/>
              <a:t>has </a:t>
            </a:r>
            <a:r>
              <a:rPr lang="en-GB" dirty="0" smtClean="0"/>
              <a:t>to be supportive with focus on cooperation, information sharing and the needs of continuity of the case management</a:t>
            </a:r>
          </a:p>
          <a:p>
            <a:r>
              <a:rPr lang="en-GB" dirty="0" smtClean="0"/>
              <a:t>1998 – the start of the probation service </a:t>
            </a:r>
          </a:p>
          <a:p>
            <a:r>
              <a:rPr lang="en-GB" dirty="0" smtClean="0"/>
              <a:t>2008 – prison and probation services united</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Pealkiri 1"/>
          <p:cNvSpPr>
            <a:spLocks noGrp="1"/>
          </p:cNvSpPr>
          <p:nvPr>
            <p:ph type="title"/>
          </p:nvPr>
        </p:nvSpPr>
        <p:spPr/>
        <p:txBody>
          <a:bodyPr/>
          <a:lstStyle/>
          <a:p>
            <a:r>
              <a:rPr lang="et-EE" b="1" dirty="0" err="1" smtClean="0"/>
              <a:t>The</a:t>
            </a:r>
            <a:r>
              <a:rPr lang="et-EE" b="1" dirty="0" smtClean="0"/>
              <a:t> </a:t>
            </a:r>
            <a:r>
              <a:rPr lang="et-EE" b="1" dirty="0" err="1" smtClean="0"/>
              <a:t>overall</a:t>
            </a:r>
            <a:r>
              <a:rPr lang="et-EE" b="1" dirty="0" smtClean="0"/>
              <a:t> </a:t>
            </a:r>
            <a:r>
              <a:rPr lang="et-EE" b="1" dirty="0" err="1" smtClean="0"/>
              <a:t>structure</a:t>
            </a:r>
            <a:endParaRPr lang="et-EE" b="1" dirty="0" smtClean="0"/>
          </a:p>
        </p:txBody>
      </p:sp>
      <p:sp>
        <p:nvSpPr>
          <p:cNvPr id="102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t-EE"/>
          </a:p>
        </p:txBody>
      </p:sp>
      <p:graphicFrame>
        <p:nvGraphicFramePr>
          <p:cNvPr id="1026" name="Object 1"/>
          <p:cNvGraphicFramePr>
            <a:graphicFrameLocks noChangeAspect="1"/>
          </p:cNvGraphicFramePr>
          <p:nvPr/>
        </p:nvGraphicFramePr>
        <p:xfrm>
          <a:off x="539750" y="1628775"/>
          <a:ext cx="8329613" cy="4572000"/>
        </p:xfrm>
        <a:graphic>
          <a:graphicData uri="http://schemas.openxmlformats.org/presentationml/2006/ole">
            <p:oleObj spid="_x0000_s1026" r:id="rId3" imgW="5230954" imgH="2866520" progId="">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Pealkiri 1"/>
          <p:cNvSpPr>
            <a:spLocks noGrp="1"/>
          </p:cNvSpPr>
          <p:nvPr>
            <p:ph type="title"/>
          </p:nvPr>
        </p:nvSpPr>
        <p:spPr/>
        <p:txBody>
          <a:bodyPr/>
          <a:lstStyle/>
          <a:p>
            <a:endParaRPr lang="et-EE" smtClean="0"/>
          </a:p>
        </p:txBody>
      </p:sp>
      <p:sp>
        <p:nvSpPr>
          <p:cNvPr id="7171" name="Sisu kohatäide 2"/>
          <p:cNvSpPr>
            <a:spLocks noGrp="1"/>
          </p:cNvSpPr>
          <p:nvPr>
            <p:ph idx="1"/>
          </p:nvPr>
        </p:nvSpPr>
        <p:spPr/>
        <p:txBody>
          <a:bodyPr/>
          <a:lstStyle/>
          <a:p>
            <a:endParaRPr lang="et-EE" smtClean="0"/>
          </a:p>
        </p:txBody>
      </p:sp>
      <p:pic>
        <p:nvPicPr>
          <p:cNvPr id="7172" name="Picture 4"/>
          <p:cNvPicPr>
            <a:picLocks noChangeAspect="1" noChangeArrowheads="1"/>
          </p:cNvPicPr>
          <p:nvPr/>
        </p:nvPicPr>
        <p:blipFill>
          <a:blip r:embed="rId2" cstate="print"/>
          <a:srcRect/>
          <a:stretch>
            <a:fillRect/>
          </a:stretch>
        </p:blipFill>
        <p:spPr bwMode="auto">
          <a:xfrm>
            <a:off x="34925" y="787400"/>
            <a:ext cx="8709025" cy="5449888"/>
          </a:xfrm>
          <a:prstGeom prst="rect">
            <a:avLst/>
          </a:prstGeom>
          <a:noFill/>
          <a:ln w="9525">
            <a:noFill/>
            <a:miter lim="800000"/>
            <a:headEnd/>
            <a:tailEnd/>
          </a:ln>
        </p:spPr>
      </p:pic>
      <p:sp>
        <p:nvSpPr>
          <p:cNvPr id="7173" name="TextBox 4"/>
          <p:cNvSpPr txBox="1">
            <a:spLocks noChangeArrowheads="1"/>
          </p:cNvSpPr>
          <p:nvPr/>
        </p:nvSpPr>
        <p:spPr bwMode="auto">
          <a:xfrm>
            <a:off x="179388" y="0"/>
            <a:ext cx="8713787" cy="708025"/>
          </a:xfrm>
          <a:prstGeom prst="rect">
            <a:avLst/>
          </a:prstGeom>
          <a:noFill/>
          <a:ln w="9525">
            <a:noFill/>
            <a:miter lim="800000"/>
            <a:headEnd/>
            <a:tailEnd/>
          </a:ln>
        </p:spPr>
        <p:txBody>
          <a:bodyPr>
            <a:spAutoFit/>
          </a:bodyPr>
          <a:lstStyle/>
          <a:p>
            <a:r>
              <a:rPr lang="et-EE" sz="4000" b="1"/>
              <a:t>Locations of prisons and probation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ealkiri 1"/>
          <p:cNvSpPr>
            <a:spLocks noGrp="1"/>
          </p:cNvSpPr>
          <p:nvPr>
            <p:ph type="title"/>
          </p:nvPr>
        </p:nvSpPr>
        <p:spPr>
          <a:xfrm>
            <a:off x="250825" y="609600"/>
            <a:ext cx="8642350" cy="1143000"/>
          </a:xfrm>
        </p:spPr>
        <p:txBody>
          <a:bodyPr/>
          <a:lstStyle/>
          <a:p>
            <a:r>
              <a:rPr lang="en-GB" b="1" smtClean="0"/>
              <a:t>Cooperation – preparing parole</a:t>
            </a:r>
          </a:p>
        </p:txBody>
      </p:sp>
      <p:sp>
        <p:nvSpPr>
          <p:cNvPr id="11267" name="Sisu kohatäide 2"/>
          <p:cNvSpPr>
            <a:spLocks noGrp="1"/>
          </p:cNvSpPr>
          <p:nvPr>
            <p:ph idx="1"/>
          </p:nvPr>
        </p:nvSpPr>
        <p:spPr>
          <a:xfrm>
            <a:off x="685800" y="1773238"/>
            <a:ext cx="7772400" cy="4322762"/>
          </a:xfrm>
        </p:spPr>
        <p:txBody>
          <a:bodyPr/>
          <a:lstStyle/>
          <a:p>
            <a:pPr lvl="1"/>
            <a:r>
              <a:rPr lang="en-GB" sz="2400" smtClean="0"/>
              <a:t>Since its start</a:t>
            </a:r>
            <a:r>
              <a:rPr lang="et-EE" sz="2400" smtClean="0"/>
              <a:t> in 1998</a:t>
            </a:r>
            <a:r>
              <a:rPr lang="en-GB" sz="2400" smtClean="0"/>
              <a:t> probation is involved in parole process</a:t>
            </a:r>
          </a:p>
          <a:p>
            <a:pPr lvl="1"/>
            <a:r>
              <a:rPr lang="en-GB" sz="2400" smtClean="0"/>
              <a:t>By the request from the prison a probation officer evaluates the suitability of living place and situation with relatives and other significant factors. Summary of evaluation is included into the case materials sent to the court for deciding</a:t>
            </a:r>
          </a:p>
          <a:p>
            <a:pPr lvl="1"/>
            <a:r>
              <a:rPr lang="en-GB" sz="2400" smtClean="0"/>
              <a:t>If person is released on parole, then probation officer</a:t>
            </a:r>
            <a:r>
              <a:rPr lang="et-EE" sz="2400" smtClean="0"/>
              <a:t>s</a:t>
            </a:r>
            <a:r>
              <a:rPr lang="en-GB" sz="2400" smtClean="0"/>
              <a:t> work is based on  the</a:t>
            </a:r>
            <a:r>
              <a:rPr lang="et-EE" sz="2400" smtClean="0"/>
              <a:t> last </a:t>
            </a:r>
            <a:r>
              <a:rPr lang="en-GB" sz="2400" smtClean="0"/>
              <a:t>risk-assessment and sentence plan drafted</a:t>
            </a:r>
            <a:r>
              <a:rPr lang="et-EE" sz="2400" smtClean="0"/>
              <a:t> </a:t>
            </a:r>
            <a:r>
              <a:rPr lang="en-GB" sz="2400" smtClean="0"/>
              <a:t>during imprisonment</a:t>
            </a:r>
          </a:p>
          <a:p>
            <a:pPr lvl="1"/>
            <a:endParaRPr lang="et-EE" smtClean="0"/>
          </a:p>
          <a:p>
            <a:pPr lvl="1"/>
            <a:endParaRPr lang="et-EE" smtClean="0"/>
          </a:p>
          <a:p>
            <a:pPr lvl="1"/>
            <a:endParaRPr lang="et-EE"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t-E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t-E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Vanglateenistus_eesti</Template>
  <TotalTime>620</TotalTime>
  <Words>549</Words>
  <Application>Microsoft Office PowerPoint</Application>
  <PresentationFormat>Ekraaniseanss (4:3)</PresentationFormat>
  <Paragraphs>83</Paragraphs>
  <Slides>14</Slides>
  <Notes>0</Notes>
  <HiddenSlides>0</HiddenSlides>
  <MMClips>0</MMClips>
  <ScaleCrop>false</ScaleCrop>
  <HeadingPairs>
    <vt:vector size="6" baseType="variant">
      <vt:variant>
        <vt:lpstr>Kujundus</vt:lpstr>
      </vt:variant>
      <vt:variant>
        <vt:i4>1</vt:i4>
      </vt:variant>
      <vt:variant>
        <vt:lpstr>Manustatud OLE-serverid</vt:lpstr>
      </vt:variant>
      <vt:variant>
        <vt:i4>0</vt:i4>
      </vt:variant>
      <vt:variant>
        <vt:lpstr>Slaiditiitlid</vt:lpstr>
      </vt:variant>
      <vt:variant>
        <vt:i4>14</vt:i4>
      </vt:variant>
    </vt:vector>
  </HeadingPairs>
  <TitlesOfParts>
    <vt:vector size="15" baseType="lpstr">
      <vt:lpstr>Blank Presentation</vt:lpstr>
      <vt:lpstr>Prison and probation in cooperation – possibilities for improvement </vt:lpstr>
      <vt:lpstr>Challenges</vt:lpstr>
      <vt:lpstr>Challenges</vt:lpstr>
      <vt:lpstr>The sanction system of Estonia</vt:lpstr>
      <vt:lpstr>Activities of probation system</vt:lpstr>
      <vt:lpstr>Organisational development</vt:lpstr>
      <vt:lpstr>The overall structure</vt:lpstr>
      <vt:lpstr>Slaid 8</vt:lpstr>
      <vt:lpstr>Cooperation – preparing parole</vt:lpstr>
      <vt:lpstr>Cooperation - programmes</vt:lpstr>
      <vt:lpstr>Cooperation – young prisoners</vt:lpstr>
      <vt:lpstr>Cooperation– pilot projects</vt:lpstr>
      <vt:lpstr>Further focus</vt:lpstr>
      <vt:lpstr>Thank you for the attention!</vt:lpstr>
    </vt:vector>
  </TitlesOfParts>
  <Company>indrek Saarmets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Viru Vangla arengukava</dc:title>
  <dc:creator>indrek Saarmets</dc:creator>
  <cp:lastModifiedBy>rait.kuuse</cp:lastModifiedBy>
  <cp:revision>52</cp:revision>
  <dcterms:created xsi:type="dcterms:W3CDTF">2010-08-09T09:55:04Z</dcterms:created>
  <dcterms:modified xsi:type="dcterms:W3CDTF">2013-03-15T06:32:01Z</dcterms:modified>
</cp:coreProperties>
</file>